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5"/>
  </p:notesMasterIdLst>
  <p:sldIdLst>
    <p:sldId id="859" r:id="rId2"/>
    <p:sldId id="1139" r:id="rId3"/>
    <p:sldId id="1143" r:id="rId4"/>
    <p:sldId id="1144" r:id="rId5"/>
    <p:sldId id="1145" r:id="rId6"/>
    <p:sldId id="1149" r:id="rId7"/>
    <p:sldId id="1160" r:id="rId8"/>
    <p:sldId id="1165" r:id="rId9"/>
    <p:sldId id="1166" r:id="rId10"/>
    <p:sldId id="1150" r:id="rId11"/>
    <p:sldId id="1167" r:id="rId12"/>
    <p:sldId id="1161" r:id="rId13"/>
    <p:sldId id="1162" r:id="rId14"/>
  </p:sldIdLst>
  <p:sldSz cx="12190413" cy="6858000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2800" b="1" kern="1200">
        <a:solidFill>
          <a:srgbClr val="FF0000"/>
        </a:solidFill>
        <a:latin typeface="Times New Roman" panose="02020603050405020304" pitchFamily="18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709E"/>
    <a:srgbClr val="E3F2E7"/>
    <a:srgbClr val="D8ECDD"/>
    <a:srgbClr val="FF0000"/>
    <a:srgbClr val="8DC369"/>
    <a:srgbClr val="009900"/>
    <a:srgbClr val="62812B"/>
    <a:srgbClr val="A0C83C"/>
    <a:srgbClr val="006C45"/>
    <a:srgbClr val="009B6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4606" autoAdjust="0"/>
  </p:normalViewPr>
  <p:slideViewPr>
    <p:cSldViewPr>
      <p:cViewPr varScale="1">
        <p:scale>
          <a:sx n="111" d="100"/>
          <a:sy n="111" d="100"/>
        </p:scale>
        <p:origin x="510" y="12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954"/>
    </p:cViewPr>
  </p:sorterViewPr>
  <p:notesViewPr>
    <p:cSldViewPr>
      <p:cViewPr varScale="1">
        <p:scale>
          <a:sx n="85" d="100"/>
          <a:sy n="85" d="100"/>
        </p:scale>
        <p:origin x="3804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76DD8E7-ADCF-4362-B87F-019A5BEFE471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6DA6677A-7160-4083-9553-F35DCC12160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44354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标题和内容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646331"/>
          </a:xfrm>
        </p:spPr>
        <p:txBody>
          <a:bodyPr wrap="square">
            <a:spAutoFit/>
          </a:bodyPr>
          <a:lstStyle>
            <a:lvl1pPr marL="0" indent="0" algn="just">
              <a:lnSpc>
                <a:spcPct val="150000"/>
              </a:lnSpc>
              <a:spcBef>
                <a:spcPts val="0"/>
              </a:spcBef>
              <a:buFontTx/>
              <a:buNone/>
              <a:tabLst>
                <a:tab pos="5645150" algn="l"/>
                <a:tab pos="9862820" algn="l"/>
              </a:tabLst>
              <a:defRPr sz="2400" b="0"/>
            </a:lvl1pPr>
            <a:lvl2pPr marL="457200" indent="0">
              <a:buFontTx/>
              <a:buNone/>
              <a:defRPr sz="2800" b="1"/>
            </a:lvl2pPr>
            <a:lvl3pPr marL="914400" indent="0">
              <a:buFontTx/>
              <a:buNone/>
              <a:defRPr sz="2800" b="1"/>
            </a:lvl3pPr>
            <a:lvl4pPr marL="1371600" indent="0">
              <a:buFontTx/>
              <a:buNone/>
              <a:defRPr sz="2800" b="1"/>
            </a:lvl4pPr>
            <a:lvl5pPr marL="1828800" indent="0">
              <a:buFontTx/>
              <a:buNone/>
              <a:defRPr sz="2800" b="1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2" name="文本框 1">
            <a:extLst>
              <a:ext uri="{FF2B5EF4-FFF2-40B4-BE49-F238E27FC236}">
                <a16:creationId xmlns:a16="http://schemas.microsoft.com/office/drawing/2014/main" id="{219857E9-DB34-5941-E21D-6094E576DAD9}"/>
              </a:ext>
            </a:extLst>
          </p:cNvPr>
          <p:cNvSpPr txBox="1"/>
          <p:nvPr userDrawn="1"/>
        </p:nvSpPr>
        <p:spPr>
          <a:xfrm>
            <a:off x="4006974" y="-27384"/>
            <a:ext cx="7920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实验班全程提优</a:t>
            </a:r>
            <a:r>
              <a:rPr lang="zh-CN" altLang="en-US" sz="200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训练 </a:t>
            </a:r>
            <a:r>
              <a:rPr lang="zh-CN" altLang="en-US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高中英语 选择性必修 第四册 </a:t>
            </a:r>
            <a:r>
              <a:rPr lang="en-US" altLang="zh-CN" sz="200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BSD</a:t>
            </a:r>
            <a:endParaRPr lang="zh-CN" altLang="en-US" sz="2000" dirty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 bwMode="auto">
          <a:xfrm>
            <a:off x="609600" y="274638"/>
            <a:ext cx="10971213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609600" y="1600200"/>
            <a:ext cx="10971213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5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A251CE3-0789-4FE2-9BCC-68528F2EDFEB}" type="datetimeFigureOut">
              <a:rPr lang="zh-CN" altLang="en-US"/>
              <a:t>2025/10/13</a:t>
            </a:fld>
            <a:endParaRPr lang="zh-CN" altLang="en-US"/>
          </a:p>
        </p:txBody>
      </p:sp>
      <p:sp>
        <p:nvSpPr>
          <p:cNvPr id="17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6013" y="635635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C2E4B378-20BA-44D9-BD0B-51CDB6E9541E}" type="slidenum">
              <a:rPr lang="zh-CN" altLang="en-US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imes New Roman" panose="02020603050405020304" pitchFamily="18" charset="0"/>
          <a:ea typeface="宋体" panose="02010600030101010101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34327" y="1721001"/>
            <a:ext cx="11523345" cy="11914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UNIT 12</a:t>
            </a:r>
            <a:r>
              <a:rPr lang="zh-CN" altLang="en-US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5400">
                <a:solidFill>
                  <a:srgbClr val="549E39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INNOVATION</a:t>
            </a:r>
            <a:endParaRPr lang="zh-CN" altLang="en-US" sz="5400" dirty="0">
              <a:solidFill>
                <a:srgbClr val="549E39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34327" y="3115491"/>
            <a:ext cx="11523345" cy="10693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Part 4</a:t>
            </a:r>
            <a:r>
              <a:rPr lang="zh-CN" altLang="en-US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　</a:t>
            </a:r>
            <a:r>
              <a:rPr lang="en-US" altLang="zh-CN" sz="4800" b="0">
                <a:solidFill>
                  <a:srgbClr val="000000"/>
                </a:solidFill>
                <a:ea typeface="微软雅黑" panose="020B0503020204020204" pitchFamily="34" charset="-122"/>
                <a:cs typeface="Times New Roman" panose="02020603050405020304" pitchFamily="18" charset="0"/>
              </a:rPr>
              <a:t>LESSON 3</a:t>
            </a:r>
            <a:endParaRPr lang="zh-CN" altLang="en-US" sz="4800" b="0" dirty="0">
              <a:solidFill>
                <a:srgbClr val="000000"/>
              </a:solidFill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4163670"/>
            <a:ext cx="11485848" cy="1327684"/>
          </a:xfrm>
          <a:prstGeom prst="rect">
            <a:avLst/>
          </a:prstGeom>
        </p:spPr>
      </p:pic>
      <p:pic>
        <p:nvPicPr>
          <p:cNvPr id="6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3956834"/>
            <a:ext cx="2069857" cy="36709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6574" y="1420111"/>
            <a:ext cx="11377264" cy="1288809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1196751"/>
            <a:ext cx="7518935" cy="4552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76669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spite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虽然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不顾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尽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管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disease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Hawking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didn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consider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himself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unlucky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尽管霍金患有疾病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但他并不认为自己是个不幸的人。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spite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several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players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produced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excellent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performances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尽管存在所有这些问题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几名运动员还是表现得很好。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 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 spite of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despite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虽然，尽管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regardless of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不顾，不管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16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20111"/>
            <a:ext cx="11377264" cy="784753"/>
          </a:xfrm>
          <a:prstGeom prst="rect">
            <a:avLst/>
          </a:prstGeom>
        </p:spPr>
      </p:pic>
      <p:pic>
        <p:nvPicPr>
          <p:cNvPr id="4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196751"/>
            <a:ext cx="7518935" cy="455229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5276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reduced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减少到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沦落为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陷入某种状</a:t>
            </a:r>
            <a:r>
              <a:rPr lang="zh-CN" altLang="zh-CN" b="1" smtClean="0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态</a:t>
            </a:r>
            <a:endParaRPr lang="en-US" altLang="zh-CN" b="1" smtClean="0">
              <a:solidFill>
                <a:srgbClr val="D9709E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My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expectations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were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zero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when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21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岁时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我的人生期望值降为零。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problem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simple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questions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这个难题被简化成了几个简单的小问题。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9177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26628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3346237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 </a:t>
            </a:r>
            <a:r>
              <a:rPr lang="en-US" altLang="zh-CN" b="1" i="1">
                <a:solidFill>
                  <a:srgbClr val="000000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减少，降低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reduce...to...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减少到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reduce...by...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把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减少了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reduction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减少，降低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could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reduce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half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amount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land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historically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hospitable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grapes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这可能会使历史上适宜酿酒葡萄生长的土地少掉一半。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292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9999" y="1442577"/>
            <a:ext cx="11485848" cy="148236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内容占位符 1"/>
              <p:cNvSpPr>
                <a:spLocks noGrp="1"/>
              </p:cNvSpPr>
              <p:nvPr>
                <p:ph idx="1"/>
              </p:nvPr>
            </p:nvSpPr>
            <p:spPr>
              <a:xfrm>
                <a:off x="369998" y="1358766"/>
                <a:ext cx="11485848" cy="2677656"/>
              </a:xfrm>
            </p:spPr>
            <p:txBody>
              <a:bodyPr/>
              <a:lstStyle/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However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as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his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illness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became</a:t>
                </a:r>
                <a:r>
                  <a:rPr lang="en-US" altLang="zh-CN" b="1" u="sng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en-US" altLang="zh-CN" b="1" u="sng" smtClean="0">
                    <a:solidFill>
                      <a:srgbClr val="00B0F0"/>
                    </a:solidFill>
                    <a:uFill>
                      <a:solidFill>
                        <a:srgbClr val="00B0F0"/>
                      </a:solidFill>
                    </a:u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worse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he lost the use of his hands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但是</a:t>
                </a:r>
                <a:r>
                  <a:rPr lang="zh-CN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随着他</a:t>
                </a:r>
                <a:r>
                  <a:rPr lang="en-US" altLang="zh-CN" b="1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 </a:t>
                </a:r>
                <a:r>
                  <a:rPr lang="zh-CN" altLang="zh-CN" b="1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的</a:t>
                </a:r>
                <a:endParaRPr lang="en-US" altLang="zh-CN" b="1" smtClean="0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lnSpc>
                    <a:spcPct val="100000"/>
                  </a:lnSpc>
                  <a:spcAft>
                    <a:spcPts val="0"/>
                  </a:spcAf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m:rPr>
                          <m:nor/>
                        </m:rPr>
                        <a:rPr lang="en-US" altLang="zh-CN" b="1" i="0" smtClean="0">
                          <a:solidFill>
                            <a:srgbClr val="00B0F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               </m:t>
                      </m:r>
                      <m:r>
                        <m:rPr>
                          <m:nor/>
                        </m:rPr>
                        <a:rPr lang="zh-CN" altLang="zh-CN" b="1">
                          <a:solidFill>
                            <a:srgbClr val="00B0F0"/>
                          </a:solidFill>
                          <a:latin typeface="楷体" panose="02010609060101010101" pitchFamily="49" charset="-122"/>
                          <a:ea typeface="楷体" panose="02010609060101010101" pitchFamily="49" charset="-122"/>
                          <a:cs typeface="Times New Roman" panose="02020603050405020304" pitchFamily="18" charset="0"/>
                        </a:rPr>
                        <m:t>时间状语从句</m:t>
                      </m:r>
                    </m:oMath>
                  </m:oMathPara>
                </a14:m>
                <a:endParaRPr lang="en-US" altLang="zh-CN" b="1">
                  <a:solidFill>
                    <a:srgbClr val="000000"/>
                  </a:solidFill>
                  <a:latin typeface="楷体" panose="02010609060101010101" pitchFamily="49" charset="-122"/>
                  <a:ea typeface="楷体" panose="02010609060101010101" pitchFamily="49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zh-CN" altLang="zh-CN" b="1" smtClean="0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病</a:t>
                </a:r>
                <a:r>
                  <a:rPr lang="zh-CN" altLang="zh-CN" b="1">
                    <a:solidFill>
                      <a:srgbClr val="000000"/>
                    </a:solidFill>
                    <a:latin typeface="楷体" panose="02010609060101010101" pitchFamily="49" charset="-122"/>
                    <a:ea typeface="楷体" panose="02010609060101010101" pitchFamily="49" charset="-122"/>
                    <a:cs typeface="Times New Roman" panose="02020603050405020304" pitchFamily="18" charset="0"/>
                  </a:rPr>
                  <a:t>情继续恶化，他的双手也用不了了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  <a:p>
                <a:pPr hangingPunct="0">
                  <a:spcAft>
                    <a:spcPts val="0"/>
                  </a:spcAft>
                </a:pP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Times New Roman" panose="02020603050405020304" pitchFamily="18" charset="0"/>
                    <a:cs typeface="Times New Roman" panose="02020603050405020304" pitchFamily="18" charset="0"/>
                  </a:rPr>
                  <a:t>·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As it was getting late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en-US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I decided to book into a hotel</a:t>
                </a:r>
                <a:r>
                  <a:rPr lang="en-US" altLang="zh-CN" b="1">
                    <a:solidFill>
                      <a:srgbClr val="000000"/>
                    </a:solidFill>
                    <a:latin typeface="宋体" panose="02010600030101010101" pitchFamily="2" charset="-122"/>
                    <a:ea typeface="宋体" panose="02010600030101010101" pitchFamily="2" charset="-122"/>
                    <a:cs typeface="Times New Roman" panose="02020603050405020304" pitchFamily="18" charset="0"/>
                  </a:rPr>
                  <a:t>.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因为天色已晚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宋体" panose="02010600030101010101" pitchFamily="2" charset="-122"/>
                    <a:cs typeface="Times New Roman" panose="02020603050405020304" pitchFamily="18" charset="0"/>
                  </a:rPr>
                  <a:t>，</a:t>
                </a:r>
                <a:r>
                  <a:rPr lang="zh-CN" altLang="zh-CN" b="1">
                    <a:solidFill>
                      <a:srgbClr val="000000"/>
                    </a:solidFill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我决定到一家旅馆办理入住手续。</a:t>
                </a:r>
                <a:endParaRPr lang="zh-CN" altLang="zh-CN" sz="105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宋体" panose="02010600030101010101" pitchFamily="2" charset="-122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" name="内容占位符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9998" y="1358766"/>
                <a:ext cx="11485848" cy="2677656"/>
              </a:xfrm>
              <a:blipFill>
                <a:blip r:embed="rId3"/>
                <a:stretch>
                  <a:fillRect l="-849" r="-796" b="-1139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XB4.eps" descr="id:214748643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32452" y="916231"/>
            <a:ext cx="1982452" cy="3823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6665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2636912"/>
            <a:ext cx="11377264" cy="2304256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918573"/>
            <a:ext cx="11485848" cy="3104696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overcome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克服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困难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控制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感情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）；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征服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战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胜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Hawking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famous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not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just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brilliant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theoretical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physics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cosmology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overcoming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challenges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disease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affects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muscle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control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霍金不仅因在理论物理学和宇宙学方面的杰出研究而著名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更是因克服了肌萎缩侧索硬化症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一种影响肌肉控制的疾病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的挑战而出名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单词冲关.eps" descr="id:214748620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78582" y="1542939"/>
            <a:ext cx="1872208" cy="373893"/>
          </a:xfrm>
          <a:prstGeom prst="rect">
            <a:avLst/>
          </a:prstGeom>
        </p:spPr>
      </p:pic>
      <p:pic>
        <p:nvPicPr>
          <p:cNvPr id="4" name="核心知识过.eps" descr="id:2147486175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3070870" y="764704"/>
            <a:ext cx="5591972" cy="584808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5"/>
          <a:stretch>
            <a:fillRect/>
          </a:stretch>
        </p:blipFill>
        <p:spPr>
          <a:xfrm>
            <a:off x="4264903" y="2413553"/>
            <a:ext cx="7518935" cy="44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6433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218043"/>
          </a:xfrm>
        </p:spPr>
        <p:txBody>
          <a:bodyPr/>
          <a:lstStyle/>
          <a:p>
            <a:pPr lvl="0" indent="765175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overcome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difficulties/obstacles/problems/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resistance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克服困难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障碍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难题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阻力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overcome by/with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被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所控制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压倒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lvl="0" hangingPunct="0">
              <a:spcAft>
                <a:spcPts val="0"/>
              </a:spcAft>
            </a:pP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Rose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fought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overcome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her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fear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flying</a:t>
            </a:r>
            <a:r>
              <a:rPr lang="en-US" altLang="zh-CN" sz="2300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萝丝已经努力克服了对飞行的恐惧。</a:t>
            </a:r>
            <a:endParaRPr lang="zh-CN" altLang="zh-CN" sz="230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TS8.eps" descr="id:21474862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07703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5126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492119"/>
            <a:ext cx="11377264" cy="1700825"/>
          </a:xfrm>
          <a:prstGeom prst="rect">
            <a:avLst/>
          </a:prstGeom>
        </p:spPr>
      </p:pic>
      <p:pic>
        <p:nvPicPr>
          <p:cNvPr id="7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268760"/>
            <a:ext cx="7518935" cy="446718"/>
          </a:xfrm>
          <a:prstGeom prst="rect">
            <a:avLst/>
          </a:prstGeom>
        </p:spPr>
      </p:pic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446824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decline</a:t>
            </a:r>
            <a:r>
              <a:rPr lang="en-US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i="1">
                <a:solidFill>
                  <a:srgbClr val="223F99"/>
                </a:solidFill>
                <a:latin typeface="Book Antiqua"/>
                <a:ea typeface="宋体" panose="02010600030101010101" pitchFamily="2" charset="-122"/>
                <a:cs typeface="Times New Roman" panose="02020603050405020304" pitchFamily="18" charset="0"/>
              </a:rPr>
              <a:t>v</a:t>
            </a:r>
            <a:r>
              <a:rPr lang="en-US" altLang="zh-CN" b="1" i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223F99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减少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降</a:t>
            </a:r>
            <a:r>
              <a:rPr lang="zh-CN" altLang="zh-CN" b="1" smtClean="0">
                <a:solidFill>
                  <a:srgbClr val="223F99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低</a:t>
            </a:r>
            <a:endParaRPr lang="en-US" altLang="zh-CN" b="1" smtClean="0">
              <a:solidFill>
                <a:srgbClr val="223F99"/>
              </a:solidFill>
              <a:latin typeface="Times New Roman" panose="02020603050405020304" pitchFamily="18" charset="0"/>
              <a:ea typeface="黑体" panose="02010609060101010101" pitchFamily="49" charset="-122"/>
              <a:cs typeface="Times New Roman" panose="02020603050405020304" pitchFamily="18" charset="0"/>
            </a:endParaRPr>
          </a:p>
          <a:p>
            <a:pPr hangingPunct="0">
              <a:lnSpc>
                <a:spcPct val="100000"/>
              </a:lnSpc>
              <a:spcAft>
                <a:spcPts val="0"/>
              </a:spcAft>
            </a:pP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Although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Hawking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physical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abilities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declined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over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decades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never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ceased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studies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and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developed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number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of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new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ideas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about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black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holes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尽管在过去几十年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里霍金的身体机能不断下降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但他从未停止过研究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sz="2300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并且对黑洞有了许多新的想法</a:t>
            </a:r>
            <a:r>
              <a:rPr lang="zh-CN" altLang="zh-CN" sz="2300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sz="2300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sp>
        <p:nvSpPr>
          <p:cNvPr id="8" name="内容占位符 1"/>
          <p:cNvSpPr txBox="1">
            <a:spLocks/>
          </p:cNvSpPr>
          <p:nvPr/>
        </p:nvSpPr>
        <p:spPr bwMode="auto">
          <a:xfrm>
            <a:off x="360854" y="3356992"/>
            <a:ext cx="11485848" cy="2792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spAutoFit/>
          </a:bodyPr>
          <a:lstStyle>
            <a:lvl1pPr marL="0" indent="0" algn="just" rtl="0" fontAlgn="base">
              <a:lnSpc>
                <a:spcPct val="150000"/>
              </a:lnSpc>
              <a:spcBef>
                <a:spcPts val="0"/>
              </a:spcBef>
              <a:spcAft>
                <a:spcPct val="0"/>
              </a:spcAft>
              <a:buFontTx/>
              <a:buNone/>
              <a:tabLst>
                <a:tab pos="5645150" algn="l"/>
                <a:tab pos="9862820" algn="l"/>
              </a:tabLst>
              <a:defRPr sz="2400" b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rtl="0" fontAlgn="base">
              <a:spcBef>
                <a:spcPct val="20000"/>
              </a:spcBef>
              <a:spcAft>
                <a:spcPct val="0"/>
              </a:spcAft>
              <a:buFontTx/>
              <a:buNone/>
              <a:defRPr sz="2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 decline by/to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下降了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到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decline to do sth 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拒绝做某事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wind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declined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gentle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breeze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风势减弱成了轻柔的微风。</a:t>
            </a:r>
            <a:endParaRPr lang="zh-CN" altLang="zh-CN" sz="1050" smtClean="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eaLnBrk="1" hangingPunct="0">
              <a:spcAft>
                <a:spcPts val="0"/>
              </a:spcAft>
            </a:pP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Their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spokesman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declined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comment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allegations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他们的发言人拒绝对这些指控加以评论。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9" name="TS8.eps" descr="id:2147486217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550590" y="3518575"/>
            <a:ext cx="1064333" cy="3610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43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2266285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decline </a:t>
            </a:r>
            <a:r>
              <a:rPr lang="en-US" altLang="zh-CN" b="1" i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n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下降，减少；衰退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 in decline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处于下降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/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衰退中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 the decline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在衰退，在消减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fall into a decline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开始衰落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company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reported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small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decline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its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profits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公司报告其利润略有减少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4149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6574" y="1852159"/>
            <a:ext cx="11377264" cy="1432825"/>
          </a:xfrm>
          <a:prstGeom prst="rect">
            <a:avLst/>
          </a:prstGeom>
        </p:spPr>
      </p:pic>
      <p:pic>
        <p:nvPicPr>
          <p:cNvPr id="5" name="教材原句S.eps" descr="id:214748621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4264903" y="1628800"/>
            <a:ext cx="7518935" cy="446718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210455"/>
            <a:ext cx="11485848" cy="1996700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而不是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与其</a:t>
            </a:r>
            <a:r>
              <a:rPr lang="en-US" altLang="zh-CN" b="1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D9709E"/>
                </a:solidFill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不如</a:t>
            </a:r>
            <a:r>
              <a:rPr lang="en-US" altLang="zh-CN" b="1" smtClean="0">
                <a:solidFill>
                  <a:srgbClr val="D9709E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</a:p>
          <a:p>
            <a:pPr hangingPunct="0">
              <a:spcAft>
                <a:spcPts val="0"/>
              </a:spcAft>
            </a:pPr>
            <a:endParaRPr lang="zh-CN" altLang="zh-CN" sz="1050">
              <a:solidFill>
                <a:srgbClr val="D9709E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...he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allowed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do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research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teach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which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easier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for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him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允许他可以只做研究而不用教学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这对他来说更容易些。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XB3.eps" descr="id:2147486294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478582" y="836712"/>
            <a:ext cx="2016224" cy="3875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977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854" y="1018699"/>
            <a:ext cx="11485848" cy="4444838"/>
          </a:xfrm>
          <a:prstGeom prst="rect">
            <a:avLst/>
          </a:prstGeom>
        </p:spPr>
      </p:pic>
      <p:pic>
        <p:nvPicPr>
          <p:cNvPr id="4" name="知识拓展.eps" descr="id:2147486224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550590" y="811864"/>
            <a:ext cx="2069857" cy="367090"/>
          </a:xfrm>
          <a:prstGeom prst="rect">
            <a:avLst/>
          </a:prstGeom>
        </p:spPr>
      </p:pic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1009304"/>
            <a:ext cx="11485848" cy="4454233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rather do...than do...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would do...rather than do...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prefer to do...rather than do...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＝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prefer doing...to doing...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宁愿做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而不做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 than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除了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；除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……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之外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or rather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更确切地说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 than 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很；非常；超过；不仅仅</a:t>
            </a:r>
            <a:endParaRPr lang="zh-CN" altLang="zh-CN" sz="1050">
              <a:solidFill>
                <a:srgbClr val="000000"/>
              </a:solidFill>
              <a:effectLst/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47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2862322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crowded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bus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always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prefers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ride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bike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他宁愿骑自行车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也不愿坐拥挤的公共汽车。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Artificial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intelligence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AI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become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extremely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good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achieving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something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what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really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want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人工智能可能会变得极度善于实现不是我们真正想要的某事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336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 idx="1"/>
          </p:nvPr>
        </p:nvSpPr>
        <p:spPr>
          <a:xfrm>
            <a:off x="360854" y="746120"/>
            <a:ext cx="11485848" cy="4524315"/>
          </a:xfrm>
        </p:spPr>
        <p:txBody>
          <a:bodyPr/>
          <a:lstStyle/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      1</a:t>
            </a:r>
            <a:r>
              <a:rPr lang="en-US" altLang="zh-CN" b="1" smtClean="0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用于连接两个并列成分，可以是名词、代词、形容词、介词（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短语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）、动名词、分词、不定式等。连接两个名词或代词作主语时，谓语动词应与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 than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前面的名词或代词在人称和数上保持一致。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You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I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going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go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camping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是你要去露营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而不是我。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 than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后接不定式时，不定式可以带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，也可以不带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；如果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 than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位于句首，则接不带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to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的不定式。</a:t>
            </a:r>
            <a:endParaRPr lang="zh-CN" altLang="zh-CN" sz="1050">
              <a:solidFill>
                <a:srgbClr val="00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 hangingPunct="0">
              <a:spcAft>
                <a:spcPts val="0"/>
              </a:spcAft>
            </a:pP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·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Rather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than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harm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workers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’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prospects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technological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advances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may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create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more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job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 </a:t>
            </a:r>
            <a:r>
              <a:rPr lang="en-US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opportunities</a:t>
            </a:r>
            <a:r>
              <a:rPr lang="en-US" altLang="zh-CN" b="1">
                <a:solidFill>
                  <a:srgbClr val="00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Times New Roman" panose="02020603050405020304" pitchFamily="18" charset="0"/>
              </a:rPr>
              <a:t>.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科技进步不会影响工作者的前景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，</a:t>
            </a:r>
            <a:r>
              <a:rPr lang="zh-CN" altLang="zh-CN" b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而是有可能创造更多的工作机会</a:t>
            </a:r>
            <a:r>
              <a:rPr lang="zh-CN" altLang="zh-CN" b="1" smtClean="0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。</a:t>
            </a:r>
            <a:endParaRPr lang="en-US" altLang="zh-CN" b="1" smtClean="0"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4" name="提示.eps" descr="id:2147488317;FounderCES"/>
          <p:cNvPicPr/>
          <p:nvPr/>
        </p:nvPicPr>
        <p:blipFill>
          <a:blip r:embed="rId2"/>
          <a:stretch>
            <a:fillRect/>
          </a:stretch>
        </p:blipFill>
        <p:spPr>
          <a:xfrm>
            <a:off x="550590" y="917346"/>
            <a:ext cx="1033592" cy="36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44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自定义 1">
      <a:majorFont>
        <a:latin typeface="Times New Roman"/>
        <a:ea typeface="宋体"/>
        <a:cs typeface=""/>
      </a:majorFont>
      <a:minorFont>
        <a:latin typeface="Times New Roman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9050" algn="ctr">
          <a:solidFill>
            <a:srgbClr val="003300"/>
          </a:solidFill>
          <a:miter lim="800000"/>
        </a:ln>
      </a:spPr>
      <a:bodyPr vert="horz" wrap="none" lIns="91440" tIns="45720" rIns="91440" bIns="45720" numCol="1" rtlCol="0" anchor="ctr" anchorCtr="0" compatLnSpc="1">
        <a:spAutoFit/>
      </a:bodyPr>
      <a:lstStyle>
        <a:defPPr algn="just">
          <a:spcAft>
            <a:spcPts val="0"/>
          </a:spcAft>
          <a:defRPr sz="2800" kern="100" dirty="0" smtClean="0">
            <a:solidFill>
              <a:srgbClr val="FF0000"/>
            </a:solidFill>
          </a:defRPr>
        </a:defPPr>
      </a:lstStyle>
    </a:spDef>
    <a:lnDef>
      <a:spPr>
        <a:ln>
          <a:solidFill>
            <a:schemeClr val="tx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ctr">
          <a:defRPr sz="2800" b="1" kern="100">
            <a:solidFill>
              <a:srgbClr val="FF0000"/>
            </a:solidFill>
            <a:cs typeface="Times New Roman" panose="02020603050405020304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1515</TotalTime>
  <Words>1109</Words>
  <Application>Microsoft Office PowerPoint</Application>
  <PresentationFormat>自定义</PresentationFormat>
  <Paragraphs>58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2" baseType="lpstr">
      <vt:lpstr>Book Antiqua</vt:lpstr>
      <vt:lpstr>Calibri</vt:lpstr>
      <vt:lpstr>黑体</vt:lpstr>
      <vt:lpstr>楷体</vt:lpstr>
      <vt:lpstr>宋体</vt:lpstr>
      <vt:lpstr>微软雅黑</vt:lpstr>
      <vt:lpstr>Arial</vt:lpstr>
      <vt:lpstr>Times New Roman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金状元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陈丽：15106785299</dc:creator>
  <cp:lastModifiedBy>Administrator</cp:lastModifiedBy>
  <cp:revision>447</cp:revision>
  <dcterms:created xsi:type="dcterms:W3CDTF">2020-11-06T05:24:00Z</dcterms:created>
  <dcterms:modified xsi:type="dcterms:W3CDTF">2025-10-13T12:52:14Z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